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60" r:id="rId2"/>
    <p:sldId id="256" r:id="rId3"/>
    <p:sldId id="257" r:id="rId4"/>
    <p:sldId id="258" r:id="rId5"/>
    <p:sldId id="262" r:id="rId6"/>
    <p:sldId id="264" r:id="rId7"/>
    <p:sldId id="259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135" autoAdjust="0"/>
  </p:normalViewPr>
  <p:slideViewPr>
    <p:cSldViewPr snapToGrid="0">
      <p:cViewPr varScale="1">
        <p:scale>
          <a:sx n="108" d="100"/>
          <a:sy n="108" d="100"/>
        </p:scale>
        <p:origin x="76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6000" cap="none" dirty="0" err="1">
                <a:ln w="28575" cmpd="sng">
                  <a:solidFill>
                    <a:srgbClr val="002060"/>
                  </a:solidFill>
                  <a:prstDash val="solid"/>
                </a:ln>
                <a:solidFill>
                  <a:schemeClr val="bg1"/>
                </a:solidFill>
                <a:latin typeface="Bookman Old Style" panose="02050604050505020204" pitchFamily="18" charset="0"/>
              </a:rPr>
              <a:t>Булінг</a:t>
            </a:r>
            <a:r>
              <a:rPr lang="uk-UA" sz="6000" cap="none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chemeClr val="bg1"/>
                </a:solidFill>
                <a:latin typeface="Bookman Old Style" panose="02050604050505020204" pitchFamily="18" charset="0"/>
              </a:rPr>
              <a:t> в дитячому середовищі</a:t>
            </a:r>
            <a:endParaRPr lang="ru-RU" sz="6000" cap="none" dirty="0">
              <a:ln w="28575" cmpd="sng">
                <a:solidFill>
                  <a:srgbClr val="002060"/>
                </a:solidFill>
                <a:prstDash val="solid"/>
              </a:ln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812" y="3348318"/>
            <a:ext cx="4911008" cy="3268052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71799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9608" y="1156414"/>
            <a:ext cx="10882858" cy="2261343"/>
          </a:xfr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Булінґ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від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англ.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bully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–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хуліган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задирака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грубіян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«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to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bully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» —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задиратися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знущатися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–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тривалий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процес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свідомого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жорстокого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ставлення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агресивної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поведінки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щоб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заподіяти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шкоду,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викликати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страх,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тривогу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або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ж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створити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негативне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середовище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для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людини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9607" y="258980"/>
            <a:ext cx="114374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 err="1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Булінг</a:t>
            </a:r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 та його характерні риси</a:t>
            </a:r>
            <a:endParaRPr lang="ru-RU" sz="4400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99607" y="3753160"/>
            <a:ext cx="4991724" cy="25586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3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Основні</a:t>
            </a:r>
            <a:r>
              <a:rPr lang="ru-RU" sz="3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3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ознаки</a:t>
            </a:r>
            <a:r>
              <a:rPr lang="ru-RU" sz="3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: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регулярність;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цілеспрямованість;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3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довготривалість</a:t>
            </a:r>
            <a:endParaRPr lang="ru-RU" sz="3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778" y="3413538"/>
            <a:ext cx="4865688" cy="3237894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68403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9607" y="258980"/>
            <a:ext cx="114374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Статистичні дані</a:t>
            </a:r>
            <a:endParaRPr lang="ru-RU" sz="44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89542" y="1219128"/>
            <a:ext cx="5455205" cy="5119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24%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українських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школярів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вважають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 жертвами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67%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стикалися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булінгом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останні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2-3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40% жертв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ким не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діляться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проблемою,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батьками; 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44% жертв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ігнорували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проблему,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боялися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себе;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26 % –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батьків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вважають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своїх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жертвами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булінґу</a:t>
            </a: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1278" y="1469036"/>
            <a:ext cx="6365824" cy="4092316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264424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9607" y="258980"/>
            <a:ext cx="114374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Жертви й ініціатори </a:t>
            </a:r>
            <a:r>
              <a:rPr lang="uk-UA" sz="4400" b="1" dirty="0" err="1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булінгу</a:t>
            </a:r>
            <a:endParaRPr lang="ru-RU" sz="44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99607" y="1028421"/>
            <a:ext cx="11107712" cy="54323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учні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uk-UA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об'єктами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знущань і </a:t>
            </a:r>
            <a:r>
              <a:rPr lang="uk-UA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глузувань. До цієї категорії відносяться ті, хто в порівнянні з однолітками має певні відмінності, наприклад: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зовнішності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манеру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спілкування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незвичайне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захоплення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соціальний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статус;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національність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релігійну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належність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Ініціатори</a:t>
            </a:r>
            <a:r>
              <a:rPr lang="uk-UA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агресивні діти, які люблять домінувати над іншими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386" y="2068643"/>
            <a:ext cx="5383762" cy="3582649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601052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9607" y="258980"/>
            <a:ext cx="114374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Форми та види </a:t>
            </a:r>
            <a:r>
              <a:rPr lang="uk-UA" sz="4400" b="1" dirty="0" err="1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булінгу</a:t>
            </a:r>
            <a:endParaRPr lang="ru-RU" sz="4400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64457" y="1169701"/>
            <a:ext cx="5276776" cy="53762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9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9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Найпоширеніші</a:t>
            </a:r>
            <a:r>
              <a:rPr lang="ru-RU" sz="29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словесні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образи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глузування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обзивання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образливі жести, плювки;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залякування, погрози, бойкот, ігнорування;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вимагання грошей, їжі, речей, пошкодження майна;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фізичне насилля;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розповсюдження пліток тощо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318354" y="1169700"/>
            <a:ext cx="5276776" cy="53762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ru-RU" sz="20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словесний  (вербальний);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фізичний;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соціальний (емоційний);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електронний (</a:t>
            </a:r>
            <a:r>
              <a:rPr lang="uk-UA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кібербулінг</a:t>
            </a:r>
            <a:r>
              <a:rPr lang="uk-UA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uk-UA" sz="29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uk-UA" sz="29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133" y="4281714"/>
            <a:ext cx="4398308" cy="1988457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390767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9607" y="258980"/>
            <a:ext cx="114374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Наслідки шкільного насилля</a:t>
            </a:r>
            <a:endParaRPr lang="ru-RU" sz="44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99607" y="1314844"/>
            <a:ext cx="5276776" cy="49117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переживання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важких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страху, сорому,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розпачу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злості</a:t>
            </a:r>
            <a:r>
              <a:rPr lang="ru-RU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неправильне сприймання себе як особистості;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девіантна поведінка;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неадекватне сприймання реальності;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29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самотність, відсторонення від спілкування тощо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uk-UA" sz="2900" b="1" dirty="0">
              <a:solidFill>
                <a:srgbClr val="C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6383" y="1753250"/>
            <a:ext cx="6063482" cy="4034972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707373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7773" y="258980"/>
            <a:ext cx="11629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  <a:ea typeface="+mj-ea"/>
                <a:cs typeface="+mj-cs"/>
              </a:rPr>
              <a:t>Протидія насильству в навчальному закладі</a:t>
            </a:r>
            <a:endParaRPr lang="ru-RU" sz="3600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420129" y="1100348"/>
            <a:ext cx="5498757" cy="33851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Етапи роботи щодо протидії насиллю: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етап -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ефективної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класних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керівників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педпрацівників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запобігання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ІІ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заходів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спрямованих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насилля</a:t>
            </a:r>
            <a:r>
              <a:rPr lang="uk-UA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222438" y="1100348"/>
            <a:ext cx="5498757" cy="3385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8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Робота щодо подолання </a:t>
            </a:r>
            <a:r>
              <a:rPr lang="uk-UA" sz="8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uk-UA" sz="8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включає: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профілактичну роботу з учнями;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роботу з батьками;</a:t>
            </a:r>
          </a:p>
          <a:p>
            <a:pPr marL="342900" indent="-3429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uk-UA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 спеціальної допомоги учасникам </a:t>
            </a:r>
            <a:r>
              <a:rPr lang="uk-UA" sz="8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uk-UA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uk-UA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2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55" y="3966132"/>
            <a:ext cx="4345704" cy="2891868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3743" y="3818239"/>
            <a:ext cx="4481487" cy="2944514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655148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22495" y="251424"/>
            <a:ext cx="75392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4400" b="1" dirty="0" err="1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</a:rPr>
              <a:t>Булінг</a:t>
            </a:r>
            <a:r>
              <a:rPr lang="uk-UA" sz="44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</a:rPr>
              <a:t>: поради батькам</a:t>
            </a:r>
            <a:endParaRPr lang="ru-RU" sz="4400" dirty="0"/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277" y="1126434"/>
            <a:ext cx="11491782" cy="5262009"/>
          </a:xfr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rmAutofit fontScale="92500" lnSpcReduction="20000"/>
          </a:bodyPr>
          <a:lstStyle/>
          <a:p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помітили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ознаки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ваша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дитина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стала жертвою </a:t>
            </a:r>
            <a:r>
              <a:rPr lang="ru-RU" sz="24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булінгу</a:t>
            </a: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заспокойтесь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лише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починайте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розмову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дитиною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дайте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зрозуміти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підтримати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допомогти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запевніть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дитину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звинувачуєте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тому,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спробуйте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з’ясувати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все,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допитуйтесь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не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тисніть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запропонуйте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подумати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допоможуть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почуватися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більшій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безпеці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зараз;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обговоріть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 кого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дитина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звертатися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допомогу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підтримайте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свою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дитину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налагодженні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дружніх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стосунків</a:t>
            </a:r>
            <a:r>
              <a:rPr lang="ru-RU" sz="2000" b="1" dirty="0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000" b="1" dirty="0" err="1">
                <a:solidFill>
                  <a:srgbClr val="00206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однолітками</a:t>
            </a: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Пам’ятайте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фізичного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насилля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потребують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негайного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втручання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боку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батьків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 ваша мета –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припинити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насильство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                                  не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покарати</a:t>
            </a:r>
            <a:r>
              <a:rPr lang="ru-RU" sz="2400" b="1" dirty="0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винних</a:t>
            </a:r>
            <a:endParaRPr lang="ru-RU" sz="2400" b="1" dirty="0">
              <a:solidFill>
                <a:srgbClr val="C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698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0576345">
            <a:off x="1825603" y="3044051"/>
            <a:ext cx="84048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72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latin typeface="Bookman Old Style" panose="02050604050505020204" pitchFamily="18" charset="0"/>
              </a:rPr>
              <a:t>Дякую за увагу!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9286324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Базис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1303</TotalTime>
  <Words>460</Words>
  <Application>Microsoft Macintosh PowerPoint</Application>
  <PresentationFormat>Широкоэкранный</PresentationFormat>
  <Paragraphs>66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Corbel</vt:lpstr>
      <vt:lpstr>Базис</vt:lpstr>
      <vt:lpstr>Булінг в дитячому середовищі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Булінг в дитячому середовищі</dc:title>
  <dc:creator>User</dc:creator>
  <cp:lastModifiedBy>Microsoft Office User</cp:lastModifiedBy>
  <cp:revision>27</cp:revision>
  <dcterms:created xsi:type="dcterms:W3CDTF">2018-11-12T08:51:09Z</dcterms:created>
  <dcterms:modified xsi:type="dcterms:W3CDTF">2021-09-11T06:44:51Z</dcterms:modified>
</cp:coreProperties>
</file>